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66" r:id="rId15"/>
    <p:sldId id="267" r:id="rId16"/>
    <p:sldId id="270" r:id="rId17"/>
    <p:sldId id="271" r:id="rId18"/>
    <p:sldId id="272" r:id="rId19"/>
    <p:sldId id="273" r:id="rId20"/>
    <p:sldId id="274" r:id="rId21"/>
    <p:sldId id="276" r:id="rId22"/>
    <p:sldId id="275" r:id="rId23"/>
  </p:sldIdLst>
  <p:sldSz cx="9144000" cy="6858000" type="screen4x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8" autoAdjust="0"/>
    <p:restoredTop sz="94660"/>
  </p:normalViewPr>
  <p:slideViewPr>
    <p:cSldViewPr>
      <p:cViewPr varScale="1">
        <p:scale>
          <a:sx n="45" d="100"/>
          <a:sy n="45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>
                <a:solidFill>
                  <a:srgbClr val="000000"/>
                </a:solidFill>
                <a:latin typeface="Calibri"/>
              </a:rPr>
              <a:t>Cliquez pour éditer le format du texte-titreFare clic per modificare lo stile del titolo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Sixième niveau de plan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Septième niveau de planFare clic per modificare stili del testo dello schema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it-IT" sz="2800">
                <a:solidFill>
                  <a:srgbClr val="000000"/>
                </a:solidFill>
                <a:latin typeface="Calibri"/>
              </a:rPr>
              <a:t>Secondo livello</a:t>
            </a:r>
            <a:endParaRPr/>
          </a:p>
          <a:p>
            <a:pPr lvl="1">
              <a:buFont typeface="Arial"/>
              <a:buChar char="–"/>
            </a:pPr>
            <a:r>
              <a:rPr lang="it-IT" sz="2400">
                <a:solidFill>
                  <a:srgbClr val="000000"/>
                </a:solidFill>
                <a:latin typeface="Calibri"/>
              </a:rPr>
              <a:t>Terzo livello</a:t>
            </a:r>
            <a:endParaRPr/>
          </a:p>
          <a:p>
            <a:pPr lvl="2">
              <a:buFont typeface="Arial"/>
              <a:buChar char="•"/>
            </a:pPr>
            <a:r>
              <a:rPr lang="it-IT" sz="2000">
                <a:solidFill>
                  <a:srgbClr val="000000"/>
                </a:solidFill>
                <a:latin typeface="Calibri"/>
              </a:rPr>
              <a:t>Quarto livello</a:t>
            </a:r>
            <a:endParaRPr/>
          </a:p>
          <a:p>
            <a:pPr lvl="3">
              <a:buFont typeface="Arial"/>
              <a:buChar char="–"/>
            </a:pPr>
            <a:r>
              <a:rPr lang="it-IT" sz="2000">
                <a:solidFill>
                  <a:srgbClr val="000000"/>
                </a:solidFill>
                <a:latin typeface="Calibri"/>
              </a:rPr>
              <a:t>Quinto livello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13/02/2014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01D16171-7161-4121-9181-C1B121A121C1}" type="slidenum">
              <a:rPr lang="fr-FR">
                <a:solidFill>
                  <a:srgbClr val="000000"/>
                </a:solidFill>
                <a:latin typeface="Calibri"/>
              </a:rPr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>
                <a:solidFill>
                  <a:srgbClr val="000000"/>
                </a:solidFill>
                <a:latin typeface="Calibri"/>
              </a:rPr>
              <a:t>Cliquez pour éditer le format du texte-titreFare clic per modificare lo stile del titolo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13/02/2014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91818161-B1F1-4141-9131-614171B1D121}" type="slidenum">
              <a:rPr lang="fr-FR">
                <a:solidFill>
                  <a:srgbClr val="000000"/>
                </a:solidFill>
                <a:latin typeface="Calibri"/>
              </a:rPr>
              <a:t>‹N›</a:t>
            </a:fld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it-IT"/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/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/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/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/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/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/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f.f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f.f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bc.fr/" TargetMode="External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vivastreet.co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mpus&#233;a.fr/" TargetMode="External"/><Relationship Id="rId3" Type="http://schemas.microsoft.com/office/2007/relationships/hdphoto" Target="../media/hdphoto4.wdp"/><Relationship Id="rId7" Type="http://schemas.openxmlformats.org/officeDocument/2006/relationships/hyperlink" Target="mailto:Rwww.residencedelagare.com/residencedelagare@wanadoo.fr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en&#233;o.fr/" TargetMode="External"/><Relationship Id="rId5" Type="http://schemas.openxmlformats.org/officeDocument/2006/relationships/hyperlink" Target="mailto:dseignette@nexity.fr" TargetMode="External"/><Relationship Id="rId4" Type="http://schemas.openxmlformats.org/officeDocument/2006/relationships/hyperlink" Target="http://www.nexity-studea.com/" TargetMode="External"/><Relationship Id="rId9" Type="http://schemas.openxmlformats.org/officeDocument/2006/relationships/hyperlink" Target="http://www.citadines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624840" y="886680"/>
            <a:ext cx="1828440" cy="1828440"/>
          </a:xfrm>
          <a:prstGeom prst="rect">
            <a:avLst/>
          </a:prstGeom>
        </p:spPr>
      </p:pic>
      <p:sp>
        <p:nvSpPr>
          <p:cNvPr id="75" name="TextShape 1"/>
          <p:cNvSpPr txBox="1"/>
          <p:nvPr/>
        </p:nvSpPr>
        <p:spPr>
          <a:xfrm>
            <a:off x="457200" y="274680"/>
            <a:ext cx="8229240" cy="389028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Presentazione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Shape 2"/>
          <p:cNvSpPr txBox="1"/>
          <p:nvPr/>
        </p:nvSpPr>
        <p:spPr>
          <a:xfrm>
            <a:off x="457200" y="2710289"/>
            <a:ext cx="8229240" cy="269244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Avete ricevuto l’incarico di assistente di lingua italiana e siete assaliti da mille domande??? </a:t>
            </a:r>
            <a:endParaRPr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</a:pP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E’ del tutto normale, non preoccupatevi. La nostra guida vuole essere un aiuto concreto per entrare nella vita reale di Bordeaux e soprattutto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per risparmiare 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il maggior tempo possibile sotto diversi aspetti! Speriamo che vi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sia 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utile!</a:t>
            </a:r>
            <a:endParaRPr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77" name="CustomShape 3"/>
          <p:cNvSpPr/>
          <p:nvPr/>
        </p:nvSpPr>
        <p:spPr>
          <a:xfrm>
            <a:off x="1203480" y="5547240"/>
            <a:ext cx="6671520" cy="914760"/>
          </a:xfrm>
          <a:prstGeom prst="rect">
            <a:avLst/>
          </a:prstGeom>
        </p:spPr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fr-FR" sz="5400" b="1" dirty="0">
                <a:solidFill>
                  <a:schemeClr val="accent2"/>
                </a:solidFill>
                <a:latin typeface="Georgia"/>
              </a:rPr>
              <a:t>Voilà, c’est parti!!!</a:t>
            </a:r>
            <a:endParaRPr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 fill="freeze"/>
                                        <p:tgtEl>
                                          <p:spTgt spid="76">
                                            <p:txEl>
                                              <p:pRg st="0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97" end="2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76">
                                            <p:txEl>
                                              <p:pRg st="97" end="29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76">
                                            <p:txEl>
                                              <p:pRg st="97" end="29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76">
                                            <p:txEl>
                                              <p:pRg st="97" end="29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1" dur="1000" fill="freeze"/>
                                        <p:tgtEl>
                                          <p:spTgt spid="76">
                                            <p:txEl>
                                              <p:pRg st="97" end="2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15"/>
            <a:ext cx="189259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dirty="0" smtClean="0">
                <a:solidFill>
                  <a:schemeClr val="accent2"/>
                </a:solidFill>
                <a:latin typeface="Comic Sans MS"/>
              </a:rPr>
              <a:t>      Presso </a:t>
            </a:r>
            <a:r>
              <a:rPr lang="it-IT" sz="4400" dirty="0">
                <a:solidFill>
                  <a:schemeClr val="accent2"/>
                </a:solidFill>
                <a:latin typeface="Comic Sans MS"/>
              </a:rPr>
              <a:t>privati o famiglie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</a:pPr>
            <a:endParaRPr lang="it-IT" sz="2400" dirty="0" smtClean="0">
              <a:solidFill>
                <a:srgbClr val="002060"/>
              </a:solidFill>
              <a:latin typeface="Comic Sans MS"/>
            </a:endParaRPr>
          </a:p>
          <a:p>
            <a:pPr algn="just">
              <a:lnSpc>
                <a:spcPct val="100000"/>
              </a:lnSpc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A 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volte ci sono famiglie o persone anziane che affittano stanze a buon prezzo (per una settimana, un mese o per periodi più lunghi) a studenti o giovani. Scegliendo questa modalità si decide di vivere a stretto contatto con una famiglia francese ed è un ottimo modo per esercitare la lingua. In qualche caso bisogna essere disposti a essere conformi a delle particolari regole legate alla vita quotidiana delle persone con cui si viene a contatto. </a:t>
            </a:r>
            <a:endParaRPr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</a:pP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Potete trovare annunci di questo tipo su internet, nelle bacheche di facoltà oppure informandovi presso le vostre scuole.</a:t>
            </a:r>
            <a:endParaRPr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dirty="0">
                <a:solidFill>
                  <a:schemeClr val="accent2"/>
                </a:solidFill>
                <a:latin typeface="Comic Sans MS"/>
              </a:rPr>
              <a:t>Consigli pratici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457200" y="1600200"/>
            <a:ext cx="8229240" cy="506880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 scegliete di prendere uno studio o un appartamento, non date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denaro prima 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 averlo visto. Accertatevi che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esista 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 che il proprietario sia una persona corretta.</a:t>
            </a:r>
            <a:endParaRPr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 esempio: 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l’appartamento in rue </a:t>
            </a:r>
            <a:r>
              <a:rPr lang="it-IT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Fondaudège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n° 15 a 350 euro non esiste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ed è molto tempo che sono partite denunce a carico di una persona che si fa passare come sua proprietaria. Dopo un primo contatto via mail il proprietario vi chiede un anticipo del primo mese di affitto + la caparra (un </a:t>
            </a:r>
            <a:r>
              <a:rPr lang="it-IT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mois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de </a:t>
            </a:r>
            <a:r>
              <a:rPr lang="it-IT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loyer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+ </a:t>
            </a:r>
            <a:r>
              <a:rPr lang="it-IT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frais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 prima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che abbiate 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visto l’appartamento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 che 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vi siate recati sul posto. </a:t>
            </a:r>
            <a:endParaRPr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endParaRPr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Diffidate da questi tipi di persone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 </a:t>
            </a:r>
            <a:endParaRPr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endParaRPr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Chiedete sempre dettagli 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sulle eventuali spese non comprese nell’affitto e sulle modalità di erogazione dell’acqua e dell’elettricità (se ad esempio c’è un riscaldamento  elettrico o condominiale). Una volta che avete deciso  di prendere l’appartamento,  probabilmente vi chiederanno di firmare il contratto per un anno. A questo punto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accertatevi 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 eventualmente si potrà recedere dal contratto prima della scadenza. </a:t>
            </a:r>
            <a:endParaRPr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260640"/>
            <a:ext cx="8229240" cy="586512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Se decidete di affidarvi ad un’agenzia immobiliare per la ricerca dell’appartamento, è sempre meglio recarvisi di persona. Tuttavia tenete sempre conto del fatto delle spese inerenti a tale pratica.</a:t>
            </a:r>
            <a:endParaRPr lang="it-IT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</a:pPr>
            <a:endParaRPr lang="it-IT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</a:pP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Una volta che avete soluzioni in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mano, 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fate una simulazione per l’APL, ovvero l’aiuto economico per l’alloggio sul sito: </a:t>
            </a:r>
            <a:r>
              <a:rPr lang="it-IT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hlinkClick r:id="rId3"/>
              </a:rPr>
              <a:t>www.caf.fr</a:t>
            </a:r>
            <a:r>
              <a:rPr lang="it-IT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. 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In base a ciò considerate pro e contro relativamente alla spesa e all’aiuto che potreste ricevere. </a:t>
            </a:r>
            <a:endParaRPr lang="it-IT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endParaRPr lang="it-IT" sz="24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</a:endParaRPr>
          </a:p>
          <a:p>
            <a:pPr>
              <a:lnSpc>
                <a:spcPct val="100000"/>
              </a:lnSpc>
            </a:pP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Vi </a:t>
            </a:r>
            <a:r>
              <a:rPr lang="it-IT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spieghiamo tutto 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nelle prossime </a:t>
            </a:r>
            <a:r>
              <a:rPr lang="it-IT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slide…….</a:t>
            </a:r>
            <a:endParaRPr lang="it-IT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reccia a destra 1"/>
          <p:cNvSpPr/>
          <p:nvPr/>
        </p:nvSpPr>
        <p:spPr>
          <a:xfrm>
            <a:off x="2699792" y="5229200"/>
            <a:ext cx="4032448" cy="720080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35696" cy="188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000" dirty="0" smtClean="0">
                <a:solidFill>
                  <a:schemeClr val="accent2"/>
                </a:solidFill>
                <a:latin typeface="Comic Sans MS"/>
              </a:rPr>
              <a:t>      </a:t>
            </a:r>
          </a:p>
          <a:p>
            <a:pPr algn="r">
              <a:lnSpc>
                <a:spcPct val="100000"/>
              </a:lnSpc>
            </a:pPr>
            <a:r>
              <a:rPr lang="it-IT" sz="4000" dirty="0" smtClean="0">
                <a:solidFill>
                  <a:schemeClr val="accent2"/>
                </a:solidFill>
                <a:latin typeface="Comic Sans MS"/>
              </a:rPr>
              <a:t>Pratiche </a:t>
            </a:r>
            <a:r>
              <a:rPr lang="it-IT" sz="4000" dirty="0">
                <a:solidFill>
                  <a:schemeClr val="accent2"/>
                </a:solidFill>
                <a:latin typeface="Comic Sans MS"/>
              </a:rPr>
              <a:t>amministrative in </a:t>
            </a:r>
            <a:r>
              <a:rPr lang="it-IT" sz="4000" dirty="0" smtClean="0">
                <a:solidFill>
                  <a:schemeClr val="accent2"/>
                </a:solidFill>
                <a:latin typeface="Comic Sans MS"/>
              </a:rPr>
              <a:t>    ordine </a:t>
            </a:r>
            <a:r>
              <a:rPr lang="it-IT" sz="4000" dirty="0">
                <a:solidFill>
                  <a:schemeClr val="accent2"/>
                </a:solidFill>
                <a:latin typeface="Comic Sans MS"/>
              </a:rPr>
              <a:t>di importanza da fare all’arrivo</a:t>
            </a:r>
            <a:endParaRPr sz="4000" dirty="0">
              <a:solidFill>
                <a:schemeClr val="accent2"/>
              </a:solidFill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885437"/>
            <a:ext cx="8229240" cy="499680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 sz="2400" dirty="0" smtClean="0">
                <a:solidFill>
                  <a:srgbClr val="002060"/>
                </a:solidFill>
                <a:latin typeface="Comic Sans MS"/>
              </a:rPr>
              <a:t>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Una 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volta che vi siete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sistemati, 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aprite un </a:t>
            </a: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conto in banca 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(preferibilmente la prima settimana di ottobre) dove vi verrà accreditato lo stipendio. Banche come LCL, </a:t>
            </a:r>
            <a:r>
              <a:rPr lang="it-IT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Société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</a:t>
            </a:r>
            <a:r>
              <a:rPr lang="it-IT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générale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, </a:t>
            </a:r>
            <a:r>
              <a:rPr lang="it-IT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Banque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</a:t>
            </a:r>
            <a:r>
              <a:rPr lang="it-IT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Populaire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vi possono garantire l’apertura di un conto a zero spese o a spese minime. Di solito le banche chiedono un’attestazione di domicilio per poter aprire il conto.</a:t>
            </a:r>
            <a:endParaRPr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Recatevi 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presso la segretaria dell’ufficio del personale del liceo </a:t>
            </a:r>
            <a:r>
              <a:rPr lang="it-IT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Montaigne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(</a:t>
            </a:r>
            <a:r>
              <a:rPr lang="it-IT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Véronique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DURO), il vostro liceo principale, per firmare il vostro </a:t>
            </a:r>
            <a:r>
              <a:rPr lang="it-IT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procès</a:t>
            </a: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verbal</a:t>
            </a: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d’installation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e lasciarle il modulo della </a:t>
            </a:r>
            <a:r>
              <a:rPr lang="it-IT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sécurité</a:t>
            </a: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sociale che vi distribuiranno alla fine dello stage.</a:t>
            </a:r>
            <a:endParaRPr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274680"/>
            <a:ext cx="7067128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dirty="0">
                <a:solidFill>
                  <a:schemeClr val="accent2"/>
                </a:solidFill>
                <a:latin typeface="Comic Sans MS"/>
              </a:rPr>
              <a:t>Presso </a:t>
            </a:r>
            <a:r>
              <a:rPr lang="it-IT" sz="4400" dirty="0" smtClean="0">
                <a:solidFill>
                  <a:schemeClr val="accent2"/>
                </a:solidFill>
                <a:latin typeface="Comic Sans MS"/>
              </a:rPr>
              <a:t>le segreterie delle scuole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it-IT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A seguito dello stage che si svolge di solito il </a:t>
            </a:r>
            <a:r>
              <a:rPr lang="it-IT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1 </a:t>
            </a:r>
            <a:r>
              <a:rPr lang="it-IT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ottobre, recatevi presso le </a:t>
            </a:r>
            <a:r>
              <a:rPr lang="it-IT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altre due scuole </a:t>
            </a:r>
            <a:r>
              <a:rPr lang="it-IT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per firmare il </a:t>
            </a:r>
            <a:r>
              <a:rPr lang="it-IT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«</a:t>
            </a:r>
            <a:r>
              <a:rPr lang="it-IT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procès</a:t>
            </a:r>
            <a:r>
              <a:rPr lang="it-IT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</a:t>
            </a:r>
            <a:r>
              <a:rPr lang="it-IT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verbal</a:t>
            </a:r>
            <a:r>
              <a:rPr lang="it-IT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d’installation</a:t>
            </a:r>
            <a:r>
              <a:rPr lang="it-IT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».</a:t>
            </a:r>
            <a:endParaRPr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</a:pPr>
            <a:r>
              <a:rPr lang="it-IT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Mandate anche al ministero della pubblica istruzione italiano i fax che vi richiede dal proprio sito </a:t>
            </a:r>
            <a:r>
              <a:rPr lang="it-IT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in </a:t>
            </a:r>
            <a:r>
              <a:rPr lang="it-IT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cui attestate di aver iniziato il servizio. Questi fax devono essere inviati direttamente dalla segreteria delle scuole.</a:t>
            </a:r>
            <a:endParaRPr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996"/>
            <a:ext cx="1619672" cy="16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12600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dirty="0">
                <a:solidFill>
                  <a:schemeClr val="accent2"/>
                </a:solidFill>
                <a:latin typeface="Comic Sans MS"/>
              </a:rPr>
              <a:t>L’</a:t>
            </a:r>
            <a:r>
              <a:rPr lang="it-IT" sz="4400" dirty="0" err="1">
                <a:solidFill>
                  <a:schemeClr val="accent2"/>
                </a:solidFill>
                <a:latin typeface="Comic Sans MS"/>
              </a:rPr>
              <a:t>Apl</a:t>
            </a:r>
            <a:r>
              <a:rPr lang="it-IT" sz="4400" dirty="0">
                <a:solidFill>
                  <a:schemeClr val="accent2"/>
                </a:solidFill>
                <a:latin typeface="Comic Sans MS"/>
              </a:rPr>
              <a:t> 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457200" y="1268640"/>
            <a:ext cx="8229240" cy="5589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" name="Rettangolo 1"/>
          <p:cNvSpPr/>
          <p:nvPr/>
        </p:nvSpPr>
        <p:spPr>
          <a:xfrm>
            <a:off x="446567" y="1092581"/>
            <a:ext cx="82292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Percependo un salario basso potrete usufruire di un sussidio economico per l’alloggio che varierà in base al vostro reddito e alla vostra età.  L’ufficio competente è la CAF: </a:t>
            </a:r>
            <a:r>
              <a:rPr lang="it-IT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Caisse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d’</a:t>
            </a:r>
            <a:r>
              <a:rPr lang="it-IT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allocations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</a:t>
            </a:r>
            <a:r>
              <a:rPr lang="it-IT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familiales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(sito internet: </a:t>
            </a:r>
            <a:r>
              <a:rPr lang="it-IT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hlinkClick r:id="rId3"/>
              </a:rPr>
              <a:t>www.caf.fr</a:t>
            </a:r>
            <a:r>
              <a:rPr lang="it-IT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)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</a:pP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</a:pP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Una parte del modulo che scaricherete dal sito sarà compilata dal vostro proprietario (o dal foyer) e l’altra sarà completata da voi. Una volta firmato e compilato in tutte le sue parti, il modulo deve essere inoltrato all’ufficio di competenza, cercando di recarvisi al mattino presto per risparmiarsi le code di attesa.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</a:pP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</a:pP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Il rimborso a voi spettante vi verrà erogato probabilmente molto più tardi rispetto alle previsioni. In ogni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caso, 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ci sono delle discrepanze di ufficio riguardo alla questione della ricezione del rimborso dal primo  o dal terzo mese  di residenza in Francia.  Il nostro consiglio  è quello di inoltrare comunque la domanda già dal primo mese di affitto (ottobre):  al massimo riceverete il sussidio  a partire da gennaio in poi.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</a:pP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Infine prevedete un monte spese per il primo mese e mezzo a partire dal vostro arrivo.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endParaRPr lang="it-IT" dirty="0"/>
          </a:p>
        </p:txBody>
      </p:sp>
      <p:pic>
        <p:nvPicPr>
          <p:cNvPr id="8194" name="Picture 2" descr="Fogli con tes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31640" cy="109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dirty="0">
                <a:solidFill>
                  <a:schemeClr val="accent2"/>
                </a:solidFill>
                <a:latin typeface="Comic Sans MS"/>
              </a:rPr>
              <a:t>L’</a:t>
            </a:r>
            <a:r>
              <a:rPr lang="it-IT" sz="4400" dirty="0" err="1">
                <a:solidFill>
                  <a:schemeClr val="accent2"/>
                </a:solidFill>
                <a:latin typeface="Comic Sans MS"/>
              </a:rPr>
              <a:t>Rsa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it-IT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L’</a:t>
            </a:r>
            <a:r>
              <a:rPr lang="it-IT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Rsa</a:t>
            </a:r>
            <a:r>
              <a:rPr lang="it-IT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it-IT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è il sussidio economico che potete ricevere dalla CAF a integrazione del vostro stipendio a partire dai 25 anni compiuti. Per fare questa domanda dovete prima ricevere il «</a:t>
            </a:r>
            <a:r>
              <a:rPr lang="it-IT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bulletin</a:t>
            </a:r>
            <a:r>
              <a:rPr lang="it-IT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de </a:t>
            </a:r>
            <a:r>
              <a:rPr lang="it-IT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salaire</a:t>
            </a:r>
            <a:r>
              <a:rPr lang="it-IT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» dei primi 2 mesi di lavoro. </a:t>
            </a:r>
            <a:endParaRPr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783"/>
            <a:ext cx="1372114" cy="119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4"/>
            <a:ext cx="1828800" cy="159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dirty="0" smtClean="0">
                <a:solidFill>
                  <a:schemeClr val="accent2"/>
                </a:solidFill>
                <a:latin typeface="Comic Sans MS"/>
              </a:rPr>
              <a:t> Consigli </a:t>
            </a:r>
            <a:r>
              <a:rPr lang="it-IT" sz="4400" dirty="0">
                <a:solidFill>
                  <a:schemeClr val="accent2"/>
                </a:solidFill>
                <a:latin typeface="Comic Sans MS"/>
              </a:rPr>
              <a:t>sulle pratiche amministrative 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it-IT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I primi tempi dovrete dedicarvi alle pratiche amministrative armandovi di penna e pazienza. </a:t>
            </a:r>
            <a:endParaRPr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</a:pPr>
            <a:r>
              <a:rPr lang="it-IT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Una volta compilati i moduli suddetti è molto probabile che riceverete molte lettere a casa che vi dicano di integrare la pratica con altri documenti.</a:t>
            </a:r>
            <a:endParaRPr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1820" cy="6858000"/>
          </a:xfrm>
          <a:prstGeom prst="rect">
            <a:avLst/>
          </a:prstGeom>
          <a:noFill/>
          <a:ln w="9525"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dirty="0">
                <a:solidFill>
                  <a:schemeClr val="accent2"/>
                </a:solidFill>
                <a:latin typeface="Comic Sans MS"/>
              </a:rPr>
              <a:t>La rete dei trasporti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467640" y="1340640"/>
            <a:ext cx="8229240" cy="551700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2" name="Rettangolo 1"/>
          <p:cNvSpPr/>
          <p:nvPr/>
        </p:nvSpPr>
        <p:spPr>
          <a:xfrm>
            <a:off x="4582260" y="1190651"/>
            <a:ext cx="411462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Bordeaux </a:t>
            </a: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è una delle città meglio collegate della Francia. La rete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TBC (</a:t>
            </a:r>
            <a:r>
              <a:rPr lang="it-IT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hlinkClick r:id="rId5"/>
              </a:rPr>
              <a:t>www.tbc.fr</a:t>
            </a: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) mette a disposizione tram, bus e biciclette e si estende per tutti i comuni limitrofi di Bordeaux. Se scegliete di prendere casa lontano dal centro c’è sempre una soluzione per arrivare a scuola</a:t>
            </a:r>
            <a:r>
              <a:rPr lang="it-IT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!</a:t>
            </a:r>
            <a:endParaRPr lang="it-IT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dirty="0">
                <a:solidFill>
                  <a:schemeClr val="accent2"/>
                </a:solidFill>
                <a:latin typeface="Comic Sans MS"/>
              </a:rPr>
              <a:t>Come raggiungere il </a:t>
            </a:r>
            <a:r>
              <a:rPr lang="it-IT" sz="4400" dirty="0" smtClean="0">
                <a:solidFill>
                  <a:schemeClr val="accent2"/>
                </a:solidFill>
                <a:latin typeface="Comic Sans MS"/>
              </a:rPr>
              <a:t>liceo principale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457200" y="1600200"/>
            <a:ext cx="8229240" cy="499680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Vi indichiamo alcuni percorsi 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utili per </a:t>
            </a: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raggiungere il liceo Michel de </a:t>
            </a:r>
            <a:r>
              <a:rPr lang="it-IT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Montaigne</a:t>
            </a: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: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  <a:buFont typeface="Arial"/>
              <a:buChar char="-"/>
            </a:pP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Dalla </a:t>
            </a:r>
            <a:r>
              <a:rPr lang="it-IT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Place</a:t>
            </a: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della </a:t>
            </a:r>
            <a:r>
              <a:rPr lang="it-IT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Victoire</a:t>
            </a: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percorrete rue </a:t>
            </a:r>
            <a:r>
              <a:rPr lang="it-IT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Sainte-Cathérine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</a:t>
            </a: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e troverete il liceo sulla vostra destra dopo 200 metri. E’ un grande complesso formato da vari edifici comprendenti l’amministrazione, le aule, i laboratori, gli spazi di studio per gli studenti e naturalmente l’aula professori.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  <a:buFont typeface="Arial"/>
              <a:buChar char="-"/>
            </a:pP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Dalla gare Saint-Jean prendete l’autobus 11 o 16 in direzione </a:t>
            </a:r>
            <a:r>
              <a:rPr lang="it-IT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Mérignac</a:t>
            </a: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centre che vi porterà direttamente a </a:t>
            </a:r>
            <a:r>
              <a:rPr lang="it-IT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Place</a:t>
            </a: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della </a:t>
            </a:r>
            <a:r>
              <a:rPr lang="it-IT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Victoire</a:t>
            </a: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. A piedi raggiungerete il liceo percorrendo rue </a:t>
            </a:r>
            <a:r>
              <a:rPr lang="it-IT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Sainte-Cathérine</a:t>
            </a: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.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</a:pPr>
            <a:endParaRPr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857160" y="976320"/>
            <a:ext cx="7429320" cy="4905000"/>
          </a:xfrm>
          <a:prstGeom prst="rect">
            <a:avLst/>
          </a:prstGeom>
        </p:spPr>
      </p:pic>
      <p:sp>
        <p:nvSpPr>
          <p:cNvPr id="79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dirty="0">
                <a:solidFill>
                  <a:srgbClr val="1F497D"/>
                </a:solidFill>
                <a:latin typeface="Comic Sans MS"/>
              </a:rPr>
              <a:t>Benvenuti a Bordeaux</a:t>
            </a:r>
            <a:endParaRPr dirty="0"/>
          </a:p>
        </p:txBody>
      </p:sp>
      <p:sp>
        <p:nvSpPr>
          <p:cNvPr id="80" name="TextShape 2"/>
          <p:cNvSpPr txBox="1"/>
          <p:nvPr/>
        </p:nvSpPr>
        <p:spPr>
          <a:xfrm>
            <a:off x="1371600" y="5131080"/>
            <a:ext cx="6400440" cy="17521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fr-FR" sz="3200" b="1" dirty="0">
                <a:solidFill>
                  <a:schemeClr val="accent2"/>
                </a:solidFill>
                <a:latin typeface="Comic Sans MS"/>
              </a:rPr>
              <a:t>Guida </a:t>
            </a:r>
            <a:r>
              <a:rPr lang="fr-FR" sz="3200" b="1" dirty="0" err="1">
                <a:solidFill>
                  <a:schemeClr val="accent2"/>
                </a:solidFill>
                <a:latin typeface="Comic Sans MS"/>
              </a:rPr>
              <a:t>pratica</a:t>
            </a:r>
            <a:r>
              <a:rPr lang="fr-FR" sz="3200" b="1" dirty="0">
                <a:solidFill>
                  <a:schemeClr val="accent2"/>
                </a:solidFill>
                <a:latin typeface="Comic Sans MS"/>
              </a:rPr>
              <a:t> per </a:t>
            </a:r>
            <a:r>
              <a:rPr lang="fr-FR" sz="3200" b="1" dirty="0" err="1">
                <a:solidFill>
                  <a:schemeClr val="accent2"/>
                </a:solidFill>
                <a:latin typeface="Comic Sans MS"/>
              </a:rPr>
              <a:t>gli</a:t>
            </a:r>
            <a:r>
              <a:rPr lang="fr-FR" sz="3200" b="1" dirty="0">
                <a:solidFill>
                  <a:schemeClr val="accent2"/>
                </a:solidFill>
                <a:latin typeface="Comic Sans MS"/>
              </a:rPr>
              <a:t> </a:t>
            </a:r>
            <a:r>
              <a:rPr lang="fr-FR" sz="3200" b="1" dirty="0" err="1">
                <a:solidFill>
                  <a:schemeClr val="accent2"/>
                </a:solidFill>
                <a:latin typeface="Comic Sans MS"/>
              </a:rPr>
              <a:t>assistenti</a:t>
            </a:r>
            <a:r>
              <a:rPr lang="fr-FR" sz="3200" b="1" dirty="0">
                <a:solidFill>
                  <a:schemeClr val="accent2"/>
                </a:solidFill>
                <a:latin typeface="Comic Sans MS"/>
              </a:rPr>
              <a:t> di lingua </a:t>
            </a:r>
            <a:r>
              <a:rPr lang="fr-FR" sz="3200" b="1" dirty="0" err="1">
                <a:solidFill>
                  <a:schemeClr val="accent2"/>
                </a:solidFill>
                <a:latin typeface="Comic Sans MS"/>
              </a:rPr>
              <a:t>italiana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</p:spPr>
      </p:sp>
      <p:sp>
        <p:nvSpPr>
          <p:cNvPr id="82" name="CustomShape 4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 fill="freez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 fill="freez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Come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raggiungere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le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altre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scuole</a:t>
            </a:r>
            <a:endParaRPr lang="fr-FR" sz="36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287523" y="1556792"/>
            <a:ext cx="8568953" cy="4968552"/>
          </a:xfrm>
        </p:spPr>
        <p:txBody>
          <a:bodyPr/>
          <a:lstStyle/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liceo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«Victor Louis» (2, avenue de Thouars, Talence) è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raggiungibile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just"/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tramite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linea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del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tram in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direzione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Pessac centre (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fermata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Peixotto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). </a:t>
            </a:r>
          </a:p>
          <a:p>
            <a:pPr algn="just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Dalla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fermata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Peixotto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camminate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per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circa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un Km verso Cours de la </a:t>
            </a:r>
          </a:p>
          <a:p>
            <a:pPr algn="just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Libération.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Troverete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il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liceo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sulla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vostra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sinistra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In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alternativa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da </a:t>
            </a:r>
          </a:p>
          <a:p>
            <a:pPr algn="just"/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Peixotto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potete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rendere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linea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10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dell’autobus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scendere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alla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fermata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just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 Lycée Victor Louis » o « Avenue de l’Université ».</a:t>
            </a:r>
          </a:p>
          <a:p>
            <a:pPr algn="just"/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Liceo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«Pape Clément» (1, rue Léo Lagrange, Pessac) è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ugualmente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just"/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raggiungibile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tramite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linea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del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tram in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direzione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Pessac Centre. </a:t>
            </a:r>
          </a:p>
          <a:p>
            <a:pPr algn="just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 Pessac centre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potete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prendere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un autobus (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linea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23 alla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fermata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just"/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Trendel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 per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raggiungere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il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liceo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fermata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Pont de l’Orient). In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alternativa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</a:p>
          <a:p>
            <a:pPr algn="just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Talence. è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disponibile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 « 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corol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34 »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che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vi fa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arrivare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direttamente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just"/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davanti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al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liceo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fermata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lycée Pape Clément).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Altrimenti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se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abitate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nei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just"/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pressi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della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gare Saint-Jean,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sarebbe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comodo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prendere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il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treno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fino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</a:t>
            </a:r>
          </a:p>
          <a:p>
            <a:pPr algn="just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Pessac centre e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poi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servirvi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della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linea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autobus a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disposizione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53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" name="Rettangolo 1"/>
          <p:cNvSpPr/>
          <p:nvPr/>
        </p:nvSpPr>
        <p:spPr>
          <a:xfrm>
            <a:off x="457200" y="260648"/>
            <a:ext cx="82292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it-IT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Sperando di esservi stati di aiuto vi forniamo qui i nostri contatti:</a:t>
            </a:r>
            <a:endParaRPr lang="it-IT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</a:pPr>
            <a:r>
              <a:rPr lang="it-IT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Claudia </a:t>
            </a:r>
            <a:r>
              <a:rPr lang="it-IT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Cicchini</a:t>
            </a:r>
            <a:r>
              <a:rPr lang="it-IT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, assistente di lingua italiana 2013/2014 al Liceo Michel de </a:t>
            </a:r>
            <a:r>
              <a:rPr lang="it-IT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Montaigne</a:t>
            </a:r>
            <a:r>
              <a:rPr lang="it-IT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(indirizzo: 118, </a:t>
            </a:r>
            <a:r>
              <a:rPr lang="it-IT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cours</a:t>
            </a:r>
            <a:r>
              <a:rPr lang="it-IT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Victor Hugo 33075, Bordeaux)</a:t>
            </a:r>
            <a:endParaRPr lang="it-IT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</a:pPr>
            <a:r>
              <a:rPr lang="it-IT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Le professoresse di italiano </a:t>
            </a:r>
            <a:r>
              <a:rPr lang="it-IT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dei licei </a:t>
            </a:r>
            <a:r>
              <a:rPr lang="it-IT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restano a vostra disposizione per ulteriori spiegazioni. La loro mail vi sarà comunicata dai servizi amministrativi.</a:t>
            </a:r>
            <a:endParaRPr lang="it-IT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331640" y="5756428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4000" i="1" dirty="0" smtClean="0">
                <a:solidFill>
                  <a:schemeClr val="accent2"/>
                </a:solidFill>
                <a:latin typeface="Comic Sans MS"/>
              </a:rPr>
              <a:t>Che </a:t>
            </a:r>
            <a:r>
              <a:rPr lang="it-IT" sz="4000" i="1" dirty="0">
                <a:solidFill>
                  <a:schemeClr val="accent2"/>
                </a:solidFill>
                <a:latin typeface="Comic Sans MS"/>
              </a:rPr>
              <a:t>dire…bon </a:t>
            </a:r>
            <a:r>
              <a:rPr lang="it-IT" sz="4000" i="1" dirty="0" err="1">
                <a:solidFill>
                  <a:schemeClr val="accent2"/>
                </a:solidFill>
                <a:latin typeface="Comic Sans MS"/>
              </a:rPr>
              <a:t>séjour</a:t>
            </a:r>
            <a:r>
              <a:rPr lang="it-IT" sz="4000" i="1" dirty="0">
                <a:solidFill>
                  <a:schemeClr val="accent2"/>
                </a:solidFill>
                <a:latin typeface="Comic Sans MS"/>
              </a:rPr>
              <a:t>!</a:t>
            </a:r>
            <a:endParaRPr lang="it-IT" sz="4000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dirty="0">
                <a:solidFill>
                  <a:schemeClr val="accent2"/>
                </a:solidFill>
                <a:latin typeface="Comic Sans MS"/>
              </a:rPr>
              <a:t>Pratiche amministrative da fare prima della partenza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Farsi rilasciare un certificato di nascita dal proprio comune di nascita.</a:t>
            </a:r>
            <a:endParaRPr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Farsi rilasciare un certificato di buona salute dal proprio medico curante. </a:t>
            </a:r>
            <a:endParaRPr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Fare una copia del proprio documento di identità e della propria tessera sanitaria</a:t>
            </a:r>
            <a:r>
              <a:rPr lang="it-IT" sz="3200" dirty="0">
                <a:solidFill>
                  <a:srgbClr val="002060"/>
                </a:solidFill>
                <a:latin typeface="Comic Sans MS"/>
              </a:rPr>
              <a:t>.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85" name="Picture 2"/>
          <p:cNvPicPr/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896" y="5157192"/>
            <a:ext cx="1458360" cy="1307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Nuova cartella (3)\Normandie\105_FUJI\DSCF65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dirty="0">
                <a:solidFill>
                  <a:srgbClr val="C00000"/>
                </a:solidFill>
                <a:latin typeface="Comic Sans MS"/>
              </a:rPr>
              <a:t>La ricerca dell’alloggio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467640" y="1556640"/>
            <a:ext cx="8229240" cy="511272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Cercare casa è la prima preoccupazione per chi deve partire. </a:t>
            </a:r>
            <a:endParaRPr lang="it-IT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</a:pP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Per quanto concerne Bordeaux, ci sono varie opzioni da vagliare secondo le proprie esigenze e secondo le proprie disponibilità economiche.</a:t>
            </a:r>
            <a:endParaRPr lang="it-IT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</a:pP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Potete già iniziare la vostra ricerca su internet prima di partire oppure anticipare la partenza di un paio di settimane ed andare a visitare alcuni appartamenti. </a:t>
            </a:r>
            <a:endParaRPr lang="it-IT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</a:pPr>
            <a:endParaRPr lang="it-IT" sz="28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</a:endParaRPr>
          </a:p>
          <a:p>
            <a:pPr algn="just">
              <a:lnSpc>
                <a:spcPct val="100000"/>
              </a:lnSpc>
            </a:pP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Vi </a:t>
            </a:r>
            <a:r>
              <a:rPr lang="it-IT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presentiamo qui di seguito alcune soluzioni</a:t>
            </a: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.....</a:t>
            </a:r>
            <a:endParaRPr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Nuova cartella (3)\Normandie\105_FUJI\DSCF653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Lo «studio» </a:t>
            </a:r>
            <a:endParaRPr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457380" y="1273780"/>
            <a:ext cx="8229240" cy="452556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Bordeaux potete trovare uno «studio» (piccolo monolocale) a partire da 400 euro. Ci sono dei siti internet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 consultare le offerte come</a:t>
            </a: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it-IT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www.seloger.com</a:t>
            </a: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Questo sito pubblica annunci di appartamenti di vario prezzo e grandezza (sia per una sola persona che per più persone) con il tramite di un’agenzia che viene visualizzata subito sotto. L’appartamento è spesso visualizzabile con delle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foto; </a:t>
            </a: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 non ci sono possono essere richieste. Purtroppo l’agenzia annessa chiede delle spese di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commissioni </a:t>
            </a: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equivalenti ad un mese di affitto. </a:t>
            </a:r>
            <a:endParaRPr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dirty="0">
                <a:solidFill>
                  <a:schemeClr val="accent2"/>
                </a:solidFill>
                <a:latin typeface="Comic Sans MS"/>
              </a:rPr>
              <a:t>La «</a:t>
            </a:r>
            <a:r>
              <a:rPr lang="it-IT" sz="4400" dirty="0" err="1">
                <a:solidFill>
                  <a:schemeClr val="accent2"/>
                </a:solidFill>
                <a:latin typeface="Comic Sans MS"/>
              </a:rPr>
              <a:t>colocation</a:t>
            </a:r>
            <a:r>
              <a:rPr lang="it-IT" sz="4400" dirty="0">
                <a:solidFill>
                  <a:schemeClr val="accent2"/>
                </a:solidFill>
                <a:latin typeface="Comic Sans MS"/>
              </a:rPr>
              <a:t>»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457200" y="1196752"/>
            <a:ext cx="8229240" cy="5472608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it-IT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 </a:t>
            </a:r>
            <a:r>
              <a:rPr lang="it-IT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volete espressamente condividere l’appartamento insieme ad altre persone, consultate il sito: </a:t>
            </a:r>
            <a:endParaRPr sz="2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it-IT" sz="23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www.appartager.com,</a:t>
            </a:r>
            <a:r>
              <a:rPr lang="it-IT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pubblicate il vostro annuncio dicendo che state cercando un coinquilino, due righe sulla vostra vita e le vostre abitudini. A quel punto qualcuno vi contatterà. </a:t>
            </a:r>
            <a:endParaRPr sz="2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it-IT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alternativa, </a:t>
            </a:r>
            <a:r>
              <a:rPr lang="it-IT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consultate le varie offerte che ci </a:t>
            </a:r>
            <a:r>
              <a:rPr lang="it-IT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sono (pubblicate </a:t>
            </a:r>
            <a:r>
              <a:rPr lang="it-IT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 </a:t>
            </a:r>
            <a:r>
              <a:rPr lang="it-IT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terzi) </a:t>
            </a:r>
            <a:r>
              <a:rPr lang="it-IT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 cercate di mettervi in contatto con loro inviando notifiche di gradimento. Purtroppo ad un certo punto della navigazione il sito può diventare a pagamento. </a:t>
            </a:r>
            <a:endParaRPr sz="2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endParaRPr sz="2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it-IT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 sono poi dei siti in cui dei privati pubblicano liberamente il loro annuncio senza il tramite di un’agenzia come ad esempio: </a:t>
            </a:r>
            <a:endParaRPr sz="2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it-IT" sz="23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4"/>
              </a:rPr>
              <a:t>www.vivastreet.com</a:t>
            </a:r>
            <a:endParaRPr sz="2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hj1ezczu6P9c31U8R6sYDzHTNRw2cg7cBUZjku9FdEwhDtwsKLQ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38" y="1"/>
            <a:ext cx="4563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dirty="0">
                <a:solidFill>
                  <a:schemeClr val="accent2"/>
                </a:solidFill>
                <a:latin typeface="Comic Sans MS"/>
              </a:rPr>
              <a:t>Le residenze alberghiere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408706"/>
            <a:ext cx="8229240" cy="506880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it-IT" sz="15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L’agenzia </a:t>
            </a:r>
            <a:r>
              <a:rPr lang="it-IT" sz="15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Nexity</a:t>
            </a:r>
            <a:r>
              <a:rPr lang="it-IT" sz="15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propone studio e appartamenti a Bordeaux, </a:t>
            </a:r>
            <a:r>
              <a:rPr lang="it-IT" sz="15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Cenon</a:t>
            </a:r>
            <a:r>
              <a:rPr lang="it-IT" sz="15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it-IT" sz="15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Mérignac</a:t>
            </a:r>
            <a:r>
              <a:rPr lang="it-IT" sz="15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it-IT" sz="15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Talence</a:t>
            </a:r>
            <a:r>
              <a:rPr lang="it-IT" sz="15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partire da 441 euro al mese con molti servizi inclusi tra cui: internet illimitato e lenzuola. Ecco i contatti:</a:t>
            </a:r>
            <a:endParaRPr sz="15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it-IT" sz="155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it-IT" sz="1550" u="sng" dirty="0">
                <a:solidFill>
                  <a:srgbClr val="0000FF"/>
                </a:solidFill>
                <a:latin typeface="Comic Sans MS" panose="030F0702030302020204" pitchFamily="66" charset="0"/>
                <a:hlinkClick r:id="rId4"/>
              </a:rPr>
              <a:t>www.nexity-studea.com</a:t>
            </a:r>
            <a:endParaRPr sz="1550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endParaRPr lang="it-IT" sz="1550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it-IT" sz="155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Tra le residenze alberghiere:</a:t>
            </a:r>
          </a:p>
          <a:p>
            <a:pPr algn="just">
              <a:lnSpc>
                <a:spcPct val="100000"/>
              </a:lnSpc>
            </a:pPr>
            <a:endParaRPr lang="it-IT" sz="155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it-IT" sz="155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Studéa</a:t>
            </a:r>
            <a:r>
              <a:rPr lang="it-IT" sz="155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it-IT" sz="1550" b="1" dirty="0">
                <a:solidFill>
                  <a:srgbClr val="000000"/>
                </a:solidFill>
                <a:latin typeface="Comic Sans MS" panose="030F0702030302020204" pitchFamily="66" charset="0"/>
              </a:rPr>
              <a:t>Bordeaux centre 1 </a:t>
            </a:r>
            <a:r>
              <a:rPr lang="it-IT" sz="1550" dirty="0">
                <a:solidFill>
                  <a:srgbClr val="000000"/>
                </a:solidFill>
                <a:latin typeface="Comic Sans MS" panose="030F0702030302020204" pitchFamily="66" charset="0"/>
              </a:rPr>
              <a:t>BORDEAUX</a:t>
            </a:r>
            <a:endParaRPr sz="1550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it-IT" sz="155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Studéa</a:t>
            </a:r>
            <a:r>
              <a:rPr lang="it-IT" sz="1550" b="1" dirty="0">
                <a:solidFill>
                  <a:srgbClr val="000000"/>
                </a:solidFill>
                <a:latin typeface="Comic Sans MS" panose="030F0702030302020204" pitchFamily="66" charset="0"/>
              </a:rPr>
              <a:t> Bordeaux centre 2 </a:t>
            </a:r>
            <a:r>
              <a:rPr lang="it-IT" sz="1550" dirty="0">
                <a:solidFill>
                  <a:srgbClr val="000000"/>
                </a:solidFill>
                <a:latin typeface="Comic Sans MS" panose="030F0702030302020204" pitchFamily="66" charset="0"/>
              </a:rPr>
              <a:t>BORDEAUX</a:t>
            </a:r>
            <a:endParaRPr sz="1550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it-IT" sz="155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Studéa</a:t>
            </a:r>
            <a:r>
              <a:rPr lang="it-IT" sz="155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it-IT" sz="155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Talence</a:t>
            </a:r>
            <a:r>
              <a:rPr lang="it-IT" sz="1550" dirty="0">
                <a:solidFill>
                  <a:srgbClr val="000000"/>
                </a:solidFill>
                <a:latin typeface="Comic Sans MS" panose="030F0702030302020204" pitchFamily="66" charset="0"/>
              </a:rPr>
              <a:t> TALENCE</a:t>
            </a:r>
            <a:endParaRPr sz="1550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it-IT" sz="155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Studéa</a:t>
            </a:r>
            <a:r>
              <a:rPr lang="it-IT" sz="1550" b="1" dirty="0">
                <a:solidFill>
                  <a:srgbClr val="000000"/>
                </a:solidFill>
                <a:latin typeface="Comic Sans MS" panose="030F0702030302020204" pitchFamily="66" charset="0"/>
              </a:rPr>
              <a:t> Bordeaux </a:t>
            </a:r>
            <a:r>
              <a:rPr lang="it-IT" sz="155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ouest</a:t>
            </a:r>
            <a:r>
              <a:rPr lang="it-IT" sz="155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it-IT" sz="155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MERIGNAC (contattare </a:t>
            </a:r>
            <a:r>
              <a:rPr lang="it-IT" sz="1550" dirty="0">
                <a:solidFill>
                  <a:srgbClr val="000000"/>
                </a:solidFill>
                <a:latin typeface="Comic Sans MS" panose="030F0702030302020204" pitchFamily="66" charset="0"/>
              </a:rPr>
              <a:t>Rose Marie </a:t>
            </a:r>
            <a:r>
              <a:rPr lang="it-IT" sz="155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Seignette</a:t>
            </a:r>
            <a:r>
              <a:rPr lang="it-IT" sz="1550" dirty="0">
                <a:solidFill>
                  <a:srgbClr val="000000"/>
                </a:solidFill>
                <a:latin typeface="Comic Sans MS" panose="030F0702030302020204" pitchFamily="66" charset="0"/>
              </a:rPr>
              <a:t>: </a:t>
            </a:r>
            <a:r>
              <a:rPr lang="it-IT" sz="1550" u="sng" dirty="0">
                <a:solidFill>
                  <a:srgbClr val="0000FF"/>
                </a:solidFill>
                <a:latin typeface="Comic Sans MS" panose="030F0702030302020204" pitchFamily="66" charset="0"/>
                <a:hlinkClick r:id="rId5"/>
              </a:rPr>
              <a:t>dseignette@nexity.fr</a:t>
            </a:r>
            <a:r>
              <a:rPr lang="it-IT" sz="1550" dirty="0">
                <a:solidFill>
                  <a:srgbClr val="000000"/>
                </a:solidFill>
                <a:latin typeface="Comic Sans MS" panose="030F0702030302020204" pitchFamily="66" charset="0"/>
              </a:rPr>
              <a:t>, tel:0556989200)</a:t>
            </a:r>
            <a:endParaRPr sz="1550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it-IT" sz="155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Studéa</a:t>
            </a:r>
            <a:r>
              <a:rPr lang="it-IT" sz="1550" b="1" dirty="0">
                <a:solidFill>
                  <a:srgbClr val="000000"/>
                </a:solidFill>
                <a:latin typeface="Comic Sans MS" panose="030F0702030302020204" pitchFamily="66" charset="0"/>
              </a:rPr>
              <a:t> Bordeaux </a:t>
            </a:r>
            <a:r>
              <a:rPr lang="it-IT" sz="155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Kergomard</a:t>
            </a:r>
            <a:r>
              <a:rPr lang="it-IT" sz="155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it-IT" sz="1550" dirty="0">
                <a:solidFill>
                  <a:srgbClr val="000000"/>
                </a:solidFill>
                <a:latin typeface="Comic Sans MS" panose="030F0702030302020204" pitchFamily="66" charset="0"/>
              </a:rPr>
              <a:t>BORDEAUX</a:t>
            </a:r>
            <a:endParaRPr sz="1550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it-IT" sz="155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Studéa</a:t>
            </a:r>
            <a:r>
              <a:rPr lang="it-IT" sz="1550" b="1" dirty="0">
                <a:solidFill>
                  <a:srgbClr val="000000"/>
                </a:solidFill>
                <a:latin typeface="Comic Sans MS" panose="030F0702030302020204" pitchFamily="66" charset="0"/>
              </a:rPr>
              <a:t> Bordeaux </a:t>
            </a:r>
            <a:r>
              <a:rPr lang="it-IT" sz="155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Bastide</a:t>
            </a:r>
            <a:r>
              <a:rPr lang="it-IT" sz="155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it-IT" sz="1550" dirty="0">
                <a:solidFill>
                  <a:srgbClr val="000000"/>
                </a:solidFill>
                <a:latin typeface="Comic Sans MS" panose="030F0702030302020204" pitchFamily="66" charset="0"/>
              </a:rPr>
              <a:t>CENON</a:t>
            </a:r>
            <a:endParaRPr sz="1550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endParaRPr sz="1550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it-IT" sz="15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Inoltre</a:t>
            </a:r>
            <a:r>
              <a:rPr lang="it-IT" sz="1550" dirty="0">
                <a:solidFill>
                  <a:srgbClr val="002060"/>
                </a:solidFill>
                <a:latin typeface="Comic Sans MS" panose="030F0702030302020204" pitchFamily="66" charset="0"/>
              </a:rPr>
              <a:t>:</a:t>
            </a:r>
            <a:endParaRPr sz="155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endParaRPr lang="it-IT" sz="155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it-IT" sz="155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Apparthotel</a:t>
            </a:r>
            <a:r>
              <a:rPr lang="it-IT" sz="155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it-IT" sz="1550" dirty="0">
                <a:solidFill>
                  <a:srgbClr val="000000"/>
                </a:solidFill>
                <a:latin typeface="Comic Sans MS" panose="030F0702030302020204" pitchFamily="66" charset="0"/>
              </a:rPr>
              <a:t>Victoria Garden (</a:t>
            </a:r>
            <a:r>
              <a:rPr lang="it-IT" sz="155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cours</a:t>
            </a:r>
            <a:r>
              <a:rPr lang="it-IT" sz="1550" dirty="0">
                <a:solidFill>
                  <a:srgbClr val="000000"/>
                </a:solidFill>
                <a:latin typeface="Comic Sans MS" panose="030F0702030302020204" pitchFamily="66" charset="0"/>
              </a:rPr>
              <a:t> de la Somme, Bordeaux), </a:t>
            </a:r>
            <a:r>
              <a:rPr lang="it-IT" sz="155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Apparthotel</a:t>
            </a:r>
            <a:r>
              <a:rPr lang="it-IT" sz="1550" dirty="0">
                <a:solidFill>
                  <a:srgbClr val="000000"/>
                </a:solidFill>
                <a:latin typeface="Comic Sans MS" panose="030F0702030302020204" pitchFamily="66" charset="0"/>
              </a:rPr>
              <a:t> Adagio (Rue </a:t>
            </a:r>
            <a:r>
              <a:rPr lang="it-IT" sz="155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Dandicelle</a:t>
            </a:r>
            <a:r>
              <a:rPr lang="it-IT" sz="1550" dirty="0">
                <a:solidFill>
                  <a:srgbClr val="000000"/>
                </a:solidFill>
                <a:latin typeface="Comic Sans MS" panose="030F0702030302020204" pitchFamily="66" charset="0"/>
              </a:rPr>
              <a:t>, Bordeaux), </a:t>
            </a:r>
            <a:r>
              <a:rPr lang="it-IT" sz="155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Residhotel</a:t>
            </a:r>
            <a:r>
              <a:rPr lang="it-IT" sz="155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it-IT" sz="155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Galerie</a:t>
            </a:r>
            <a:r>
              <a:rPr lang="it-IT" sz="155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it-IT" sz="155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Tatry</a:t>
            </a:r>
            <a:r>
              <a:rPr lang="it-IT" sz="1550" dirty="0">
                <a:solidFill>
                  <a:srgbClr val="000000"/>
                </a:solidFill>
                <a:latin typeface="Comic Sans MS" panose="030F0702030302020204" pitchFamily="66" charset="0"/>
              </a:rPr>
              <a:t> (174, </a:t>
            </a:r>
            <a:r>
              <a:rPr lang="it-IT" sz="155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cours</a:t>
            </a:r>
            <a:r>
              <a:rPr lang="it-IT" sz="155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it-IT" sz="155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du</a:t>
            </a:r>
            <a:r>
              <a:rPr lang="it-IT" sz="155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it-IT" sz="155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Médoc</a:t>
            </a:r>
            <a:r>
              <a:rPr lang="it-IT" sz="1550" dirty="0">
                <a:solidFill>
                  <a:srgbClr val="000000"/>
                </a:solidFill>
                <a:latin typeface="Comic Sans MS" panose="030F0702030302020204" pitchFamily="66" charset="0"/>
              </a:rPr>
              <a:t>, Bordeaux</a:t>
            </a:r>
            <a:r>
              <a:rPr lang="it-IT" sz="155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) </a:t>
            </a:r>
          </a:p>
          <a:p>
            <a:pPr algn="just">
              <a:lnSpc>
                <a:spcPct val="100000"/>
              </a:lnSpc>
            </a:pPr>
            <a:r>
              <a:rPr lang="it-IT" sz="155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Ténéo</a:t>
            </a:r>
            <a:r>
              <a:rPr lang="it-IT" sz="155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:</a:t>
            </a:r>
            <a:r>
              <a:rPr lang="it-IT" sz="1550" dirty="0" smtClean="0">
                <a:latin typeface="Comic Sans MS" panose="030F0702030302020204" pitchFamily="66" charset="0"/>
              </a:rPr>
              <a:t> </a:t>
            </a:r>
            <a:r>
              <a:rPr lang="it-IT" sz="1550" u="sng" dirty="0" smtClean="0">
                <a:solidFill>
                  <a:srgbClr val="0000FF"/>
                </a:solidFill>
                <a:latin typeface="Comic Sans MS" panose="030F0702030302020204" pitchFamily="66" charset="0"/>
                <a:hlinkClick r:id="rId6"/>
              </a:rPr>
              <a:t>www.tenéo.fr</a:t>
            </a:r>
            <a:r>
              <a:rPr lang="it-IT" sz="155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endParaRPr sz="1550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it-IT" sz="1550" u="sng" dirty="0" err="1" smtClean="0">
                <a:solidFill>
                  <a:srgbClr val="0000FF"/>
                </a:solidFill>
                <a:latin typeface="Comic Sans MS" panose="030F0702030302020204" pitchFamily="66" charset="0"/>
                <a:hlinkClick r:id="rId7"/>
              </a:rPr>
              <a:t>Résidence</a:t>
            </a:r>
            <a:r>
              <a:rPr lang="it-IT" sz="1550" u="sng" dirty="0" smtClean="0">
                <a:solidFill>
                  <a:srgbClr val="0000FF"/>
                </a:solidFill>
                <a:latin typeface="Comic Sans MS" panose="030F0702030302020204" pitchFamily="66" charset="0"/>
                <a:hlinkClick r:id="rId7"/>
              </a:rPr>
              <a:t> de la gare: www.residencedelagare.com/residencedelagare@wanadoo.fr</a:t>
            </a:r>
            <a:r>
              <a:rPr lang="it-IT" sz="155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endParaRPr sz="1550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it-IT" sz="1550" u="sng" dirty="0" err="1" smtClean="0">
                <a:solidFill>
                  <a:srgbClr val="0000FF"/>
                </a:solidFill>
                <a:latin typeface="Comic Sans MS" panose="030F0702030302020204" pitchFamily="66" charset="0"/>
                <a:hlinkClick r:id="rId8"/>
              </a:rPr>
              <a:t>Campuséa</a:t>
            </a:r>
            <a:r>
              <a:rPr lang="it-IT" sz="1550" u="sng" dirty="0" smtClean="0">
                <a:solidFill>
                  <a:srgbClr val="0000FF"/>
                </a:solidFill>
                <a:latin typeface="Comic Sans MS" panose="030F0702030302020204" pitchFamily="66" charset="0"/>
                <a:hlinkClick r:id="rId8"/>
              </a:rPr>
              <a:t>: www.campuséa.fr</a:t>
            </a:r>
            <a:endParaRPr sz="1550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it-IT" sz="1550" u="sng" dirty="0" err="1" smtClean="0">
                <a:solidFill>
                  <a:srgbClr val="0000FF"/>
                </a:solidFill>
                <a:latin typeface="Comic Sans MS" panose="030F0702030302020204" pitchFamily="66" charset="0"/>
                <a:hlinkClick r:id="rId9"/>
              </a:rPr>
              <a:t>Citadines</a:t>
            </a:r>
            <a:r>
              <a:rPr lang="it-IT" sz="1550" u="sng" dirty="0" smtClean="0">
                <a:solidFill>
                  <a:srgbClr val="0000FF"/>
                </a:solidFill>
                <a:latin typeface="Comic Sans MS" panose="030F0702030302020204" pitchFamily="66" charset="0"/>
                <a:hlinkClick r:id="rId9"/>
              </a:rPr>
              <a:t>: www.citadines.com</a:t>
            </a:r>
            <a:r>
              <a:rPr lang="it-IT" sz="155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it-IT" sz="155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(</a:t>
            </a:r>
            <a:r>
              <a:rPr lang="it-IT" sz="1550" u="sng" dirty="0" err="1">
                <a:solidFill>
                  <a:srgbClr val="0000FF"/>
                </a:solidFill>
                <a:latin typeface="Comic Sans MS" panose="030F0702030302020204" pitchFamily="66" charset="0"/>
              </a:rPr>
              <a:t>tel</a:t>
            </a:r>
            <a:r>
              <a:rPr lang="it-IT" sz="155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:+33 5 57 01 62 70)</a:t>
            </a:r>
            <a:endParaRPr sz="1550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endParaRPr sz="1600" dirty="0"/>
          </a:p>
          <a:p>
            <a:pPr>
              <a:lnSpc>
                <a:spcPct val="100000"/>
              </a:lnSpc>
            </a:pPr>
            <a:endParaRPr sz="1600" dirty="0"/>
          </a:p>
          <a:p>
            <a:pPr>
              <a:lnSpc>
                <a:spcPct val="100000"/>
              </a:lnSpc>
            </a:pPr>
            <a:endParaRPr sz="1600" dirty="0"/>
          </a:p>
          <a:p>
            <a:pPr>
              <a:lnSpc>
                <a:spcPct val="100000"/>
              </a:lnSpc>
            </a:pPr>
            <a:endParaRPr sz="1600" dirty="0"/>
          </a:p>
          <a:p>
            <a:pPr>
              <a:lnSpc>
                <a:spcPct val="100000"/>
              </a:lnSpc>
            </a:pPr>
            <a:endParaRPr sz="1600" dirty="0"/>
          </a:p>
          <a:p>
            <a:pPr>
              <a:lnSpc>
                <a:spcPct val="100000"/>
              </a:lnSpc>
            </a:pPr>
            <a:endParaRPr sz="1600" dirty="0"/>
          </a:p>
          <a:p>
            <a:pPr>
              <a:lnSpc>
                <a:spcPct val="100000"/>
              </a:lnSpc>
            </a:pPr>
            <a:endParaRPr sz="1600" dirty="0"/>
          </a:p>
          <a:p>
            <a:pPr>
              <a:lnSpc>
                <a:spcPct val="100000"/>
              </a:lnSpc>
            </a:pPr>
            <a:endParaRPr sz="1600" dirty="0"/>
          </a:p>
          <a:p>
            <a:pPr>
              <a:lnSpc>
                <a:spcPct val="100000"/>
              </a:lnSpc>
            </a:pPr>
            <a:endParaRPr sz="1600" dirty="0"/>
          </a:p>
          <a:p>
            <a:pPr>
              <a:lnSpc>
                <a:spcPct val="100000"/>
              </a:lnSpc>
            </a:pPr>
            <a:endParaRPr sz="1600" dirty="0"/>
          </a:p>
          <a:p>
            <a:pPr>
              <a:lnSpc>
                <a:spcPct val="100000"/>
              </a:lnSpc>
            </a:pPr>
            <a:endParaRPr sz="16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it-IT" sz="3200" u="sng" dirty="0">
                <a:solidFill>
                  <a:srgbClr val="000000"/>
                </a:solidFill>
                <a:latin typeface="Comic Sans MS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dirty="0">
                <a:solidFill>
                  <a:schemeClr val="accent2"/>
                </a:solidFill>
                <a:latin typeface="Comic Sans MS"/>
              </a:rPr>
              <a:t>I foyers pour «</a:t>
            </a:r>
            <a:r>
              <a:rPr lang="it-IT" sz="4400" dirty="0" err="1">
                <a:solidFill>
                  <a:schemeClr val="accent2"/>
                </a:solidFill>
                <a:latin typeface="Comic Sans MS"/>
              </a:rPr>
              <a:t>jeunes</a:t>
            </a:r>
            <a:r>
              <a:rPr lang="it-IT" sz="4400" dirty="0">
                <a:solidFill>
                  <a:schemeClr val="accent2"/>
                </a:solidFill>
                <a:latin typeface="Comic Sans MS"/>
              </a:rPr>
              <a:t> </a:t>
            </a:r>
            <a:r>
              <a:rPr lang="it-IT" sz="4400" dirty="0" err="1">
                <a:solidFill>
                  <a:schemeClr val="accent2"/>
                </a:solidFill>
                <a:latin typeface="Comic Sans MS"/>
              </a:rPr>
              <a:t>travailleurs</a:t>
            </a:r>
            <a:r>
              <a:rPr lang="it-IT" sz="4400" dirty="0">
                <a:solidFill>
                  <a:schemeClr val="accent2"/>
                </a:solidFill>
                <a:latin typeface="Comic Sans MS"/>
              </a:rPr>
              <a:t>» 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foyer sono delle residenze destinate a studenti e giovani lavoratori che propongono diverse modalità di alloggio: stanza singola,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«studio» 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comune,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«studio» 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indipendente. </a:t>
            </a:r>
            <a:endParaRPr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Considerate il fatto che molto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spesso 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foyer hanno poche camere a diposizione con il bagno all’interno: esso è disponibile all’esterno in comune con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altre persone. 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Tuttavia,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 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solito è pulito e vengono offerti vari servizi in comune come la messa a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disposizione 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della cucina, di una piccola palestra , di una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lavanderia, di internet 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ecc..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Queste strutture sono abbastanza economiche ed 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una stanza con lavandino vi costerà  all’incirca 360 euro.</a:t>
            </a:r>
            <a:endParaRPr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endParaRPr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Eccone alcuni situati in centro città: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it-IT" sz="2400" b="1" dirty="0">
                <a:solidFill>
                  <a:srgbClr val="000000"/>
                </a:solidFill>
                <a:latin typeface="Comic Sans MS"/>
              </a:rPr>
              <a:t>Foyer Jean </a:t>
            </a:r>
            <a:r>
              <a:rPr lang="it-IT" sz="2400" b="1" dirty="0" err="1">
                <a:solidFill>
                  <a:srgbClr val="000000"/>
                </a:solidFill>
                <a:latin typeface="Comic Sans MS"/>
              </a:rPr>
              <a:t>Levain</a:t>
            </a:r>
            <a:r>
              <a:rPr lang="it-IT" sz="2400" b="1" dirty="0">
                <a:solidFill>
                  <a:srgbClr val="000000"/>
                </a:solidFill>
                <a:latin typeface="Comic Sans MS"/>
              </a:rPr>
              <a:t>  </a:t>
            </a:r>
            <a:r>
              <a:rPr lang="it-IT" sz="2400" dirty="0" smtClean="0">
                <a:solidFill>
                  <a:srgbClr val="000000"/>
                </a:solidFill>
                <a:latin typeface="Comic Sans MS"/>
              </a:rPr>
              <a:t>http</a:t>
            </a:r>
            <a:r>
              <a:rPr lang="it-IT" sz="2400" dirty="0">
                <a:solidFill>
                  <a:srgbClr val="000000"/>
                </a:solidFill>
                <a:latin typeface="Comic Sans MS"/>
              </a:rPr>
              <a:t>://habitatsjeuneslelevain.org/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it-IT" sz="2400" b="1" dirty="0">
                <a:solidFill>
                  <a:srgbClr val="000000"/>
                </a:solidFill>
                <a:latin typeface="Comic Sans MS"/>
              </a:rPr>
              <a:t>Foyer Jacques </a:t>
            </a:r>
            <a:r>
              <a:rPr lang="it-IT" sz="2400" b="1" dirty="0" err="1">
                <a:solidFill>
                  <a:srgbClr val="000000"/>
                </a:solidFill>
                <a:latin typeface="Comic Sans MS"/>
              </a:rPr>
              <a:t>Ellul</a:t>
            </a:r>
            <a:r>
              <a:rPr lang="it-IT" sz="2400" b="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it-IT" sz="2400" dirty="0" smtClean="0">
                <a:solidFill>
                  <a:srgbClr val="000000"/>
                </a:solidFill>
                <a:latin typeface="Comic Sans MS"/>
              </a:rPr>
              <a:t>http</a:t>
            </a:r>
            <a:r>
              <a:rPr lang="it-IT" sz="2400" dirty="0">
                <a:solidFill>
                  <a:srgbClr val="000000"/>
                </a:solidFill>
                <a:latin typeface="Comic Sans MS"/>
              </a:rPr>
              <a:t>://</a:t>
            </a:r>
            <a:r>
              <a:rPr lang="it-IT" sz="2400" dirty="0" smtClean="0">
                <a:solidFill>
                  <a:srgbClr val="000000"/>
                </a:solidFill>
                <a:latin typeface="Comic Sans MS"/>
              </a:rPr>
              <a:t>fpt-ellul.pagesperso-orange.fr</a:t>
            </a:r>
            <a:r>
              <a:rPr lang="it-IT" sz="2400" dirty="0">
                <a:solidFill>
                  <a:srgbClr val="000000"/>
                </a:solidFill>
                <a:latin typeface="Comic Sans MS"/>
              </a:rPr>
              <a:t>/   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it-IT" sz="2400" b="1" dirty="0" err="1">
                <a:solidFill>
                  <a:srgbClr val="000000"/>
                </a:solidFill>
                <a:latin typeface="Comic Sans MS"/>
              </a:rPr>
              <a:t>Résidence</a:t>
            </a:r>
            <a:r>
              <a:rPr lang="it-IT" sz="2400" b="1" dirty="0">
                <a:solidFill>
                  <a:srgbClr val="000000"/>
                </a:solidFill>
                <a:latin typeface="Comic Sans MS"/>
              </a:rPr>
              <a:t> Rosa </a:t>
            </a:r>
            <a:r>
              <a:rPr lang="it-IT" sz="2400" b="1" dirty="0" err="1">
                <a:solidFill>
                  <a:srgbClr val="000000"/>
                </a:solidFill>
                <a:latin typeface="Comic Sans MS"/>
              </a:rPr>
              <a:t>Parks</a:t>
            </a:r>
            <a:r>
              <a:rPr lang="it-IT" sz="2400" b="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Comic Sans MS"/>
              </a:rPr>
              <a:t>http://www.hj33.org  </a:t>
            </a:r>
            <a:endParaRPr sz="2400"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i="1" u="sng" dirty="0">
                <a:solidFill>
                  <a:schemeClr val="accent2"/>
                </a:solidFill>
                <a:latin typeface="Calibri"/>
              </a:rPr>
              <a:t>Come contattare i foyer 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" name="Rettangolo 1"/>
          <p:cNvSpPr/>
          <p:nvPr/>
        </p:nvSpPr>
        <p:spPr>
          <a:xfrm>
            <a:off x="457200" y="1997838"/>
            <a:ext cx="8229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Di solito bisogna riempire un modulo online in cui si inseriscono i propri dati personali e si indica l’ammontare delle proprie risorse economiche. Una volta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inviato </a:t>
            </a: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il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modulo, esso vale </a:t>
            </a: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come </a:t>
            </a:r>
            <a:r>
              <a:rPr lang="it-IT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richiesta di alloggio</a:t>
            </a: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e si riceve la risposta nel giro di 10 giorni. </a:t>
            </a:r>
            <a:endParaRPr lang="it-IT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</a:pP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I foyer vi aiutano a stipulare  la domanda per l’APL: l’aiuto economico per l’alloggio e la  inoltrano all’ufficio competente.</a:t>
            </a:r>
            <a:endParaRPr lang="it-IT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615" y="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1882</Words>
  <Application>Microsoft Office PowerPoint</Application>
  <PresentationFormat>Presentazione su schermo (4:3)</PresentationFormat>
  <Paragraphs>143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23" baseType="lpstr"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Come raggiungere le altre scuole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Claudia</dc:creator>
  <cp:lastModifiedBy>Claudia</cp:lastModifiedBy>
  <cp:revision>86</cp:revision>
  <dcterms:modified xsi:type="dcterms:W3CDTF">2014-05-29T14:34:37Z</dcterms:modified>
</cp:coreProperties>
</file>